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601" r:id="rId4"/>
    <p:sldId id="602" r:id="rId6"/>
    <p:sldId id="603" r:id="rId7"/>
    <p:sldId id="604" r:id="rId8"/>
    <p:sldId id="605" r:id="rId9"/>
    <p:sldId id="606" r:id="rId10"/>
    <p:sldId id="607" r:id="rId11"/>
  </p:sldIdLst>
  <p:sldSz cx="9144000" cy="6858000" type="screen4x3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0" userDrawn="1">
          <p15:clr>
            <a:srgbClr val="A4A3A4"/>
          </p15:clr>
        </p15:guide>
        <p15:guide id="2" pos="4621" userDrawn="1">
          <p15:clr>
            <a:srgbClr val="A4A3A4"/>
          </p15:clr>
        </p15:guide>
        <p15:guide id="3" pos="478" userDrawn="1">
          <p15:clr>
            <a:srgbClr val="A4A3A4"/>
          </p15:clr>
        </p15:guide>
        <p15:guide id="4" pos="5233" userDrawn="1">
          <p15:clr>
            <a:srgbClr val="A4A3A4"/>
          </p15:clr>
        </p15:guide>
        <p15:guide id="5" orient="horz" pos="562" userDrawn="1">
          <p15:clr>
            <a:srgbClr val="A4A3A4"/>
          </p15:clr>
        </p15:guide>
        <p15:guide id="6" orient="horz" pos="199" userDrawn="1">
          <p15:clr>
            <a:srgbClr val="A4A3A4"/>
          </p15:clr>
        </p15:guide>
        <p15:guide id="7" orient="horz" pos="1200" userDrawn="1">
          <p15:clr>
            <a:srgbClr val="A4A3A4"/>
          </p15:clr>
        </p15:guide>
        <p15:guide id="8" orient="horz" pos="3270" userDrawn="1">
          <p15:clr>
            <a:srgbClr val="A4A3A4"/>
          </p15:clr>
        </p15:guide>
        <p15:guide id="9" pos="1999" userDrawn="1">
          <p15:clr>
            <a:srgbClr val="A4A3A4"/>
          </p15:clr>
        </p15:guide>
        <p15:guide id="10" pos="3754" userDrawn="1">
          <p15:clr>
            <a:srgbClr val="A4A3A4"/>
          </p15:clr>
        </p15:guide>
        <p15:guide id="11" orient="horz" pos="1780" userDrawn="1">
          <p15:clr>
            <a:srgbClr val="A4A3A4"/>
          </p15:clr>
        </p15:guide>
        <p15:guide id="12" orient="horz" pos="19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77"/>
    <a:srgbClr val="ED7D31"/>
    <a:srgbClr val="006D33"/>
    <a:srgbClr val="D9D9D9"/>
    <a:srgbClr val="F4F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35" autoAdjust="0"/>
    <p:restoredTop sz="85232" autoAdjust="0"/>
  </p:normalViewPr>
  <p:slideViewPr>
    <p:cSldViewPr snapToGrid="0" showGuides="1">
      <p:cViewPr varScale="1">
        <p:scale>
          <a:sx n="99" d="100"/>
          <a:sy n="99" d="100"/>
        </p:scale>
        <p:origin x="1380" y="90"/>
      </p:cViewPr>
      <p:guideLst>
        <p:guide orient="horz" pos="2510"/>
        <p:guide pos="4621"/>
        <p:guide pos="478"/>
        <p:guide pos="5233"/>
        <p:guide orient="horz" pos="562"/>
        <p:guide orient="horz" pos="199"/>
        <p:guide orient="horz" pos="1200"/>
        <p:guide orient="horz" pos="3270"/>
        <p:guide pos="1999"/>
        <p:guide pos="3754"/>
        <p:guide orient="horz" pos="1780"/>
        <p:guide orient="horz" pos="19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5" Type="http://schemas.openxmlformats.org/officeDocument/2006/relationships/tags" Target="tags/tag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初始结果</c:v>
                </c:pt>
                <c:pt idx="1">
                  <c:v>noprotein</c:v>
                </c:pt>
                <c:pt idx="2">
                  <c:v>noglycan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0.34</c:v>
                </c:pt>
                <c:pt idx="1">
                  <c:v>0.4193</c:v>
                </c:pt>
                <c:pt idx="2">
                  <c:v>0.292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MSE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初始结果</c:v>
                </c:pt>
                <c:pt idx="1">
                  <c:v>noprotein</c:v>
                </c:pt>
                <c:pt idx="2">
                  <c:v>noglycan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0.0177</c:v>
                </c:pt>
                <c:pt idx="1">
                  <c:v>0.5584</c:v>
                </c:pt>
                <c:pt idx="2">
                  <c:v>0.1752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6635206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初始结果</c:v>
                </c:pt>
                <c:pt idx="1">
                  <c:v>noprotein</c:v>
                </c:pt>
                <c:pt idx="2">
                  <c:v>noglycan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0.0062</c:v>
                </c:pt>
                <c:pt idx="1">
                  <c:v>0.0061</c:v>
                </c:pt>
                <c:pt idx="2">
                  <c:v>0.0067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MSE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初始结果</c:v>
                </c:pt>
                <c:pt idx="1">
                  <c:v>noprotein</c:v>
                </c:pt>
                <c:pt idx="2">
                  <c:v>noglycan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0.004</c:v>
                </c:pt>
                <c:pt idx="1">
                  <c:v>0.0047</c:v>
                </c:pt>
                <c:pt idx="2">
                  <c:v>0.0047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3520656"/>
        <c:axId val="1663521136"/>
      </c:barChart>
      <c:catAx>
        <c:axId val="1663520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663521136"/>
        <c:crosses val="autoZero"/>
        <c:auto val="1"/>
        <c:lblAlgn val="ctr"/>
        <c:lblOffset val="100"/>
        <c:noMultiLvlLbl val="0"/>
      </c:catAx>
      <c:valAx>
        <c:axId val="166352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6635206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3"/>
                <c:pt idx="0">
                  <c:v>初始结果</c:v>
                </c:pt>
                <c:pt idx="1">
                  <c:v>noprotein</c:v>
                </c:pt>
                <c:pt idx="2">
                  <c:v>noglycan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3"/>
                <c:pt idx="0">
                  <c:v>0.119559116661548</c:v>
                </c:pt>
                <c:pt idx="1">
                  <c:v>0.468806826611411</c:v>
                </c:pt>
                <c:pt idx="2">
                  <c:v>0.0717691704630851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MSE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3"/>
                <c:pt idx="0">
                  <c:v>初始结果</c:v>
                </c:pt>
                <c:pt idx="1">
                  <c:v>noprotein</c:v>
                </c:pt>
                <c:pt idx="2">
                  <c:v>noglycan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3"/>
                <c:pt idx="0">
                  <c:v>0.0573101863265037</c:v>
                </c:pt>
                <c:pt idx="1">
                  <c:v>0.710711747767286</c:v>
                </c:pt>
                <c:pt idx="2">
                  <c:v>0.0507376082241535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29300607"/>
        <c:axId val="1737250511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列1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dLbls>
                  <c:delete val="1"/>
                </c:dLbls>
                <c:cat>
                  <c:strRef>
                    <c:extLst>
                      <c:ext uri="{02D57815-91ED-43cb-92C2-25804820EDAC}">
                        <c15:fullRef>
                          <c15:sqref/>
                        </c15:fullRef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3"/>
                      <c:pt idx="0">
                        <c:v>初始结果</c:v>
                      </c:pt>
                      <c:pt idx="1">
                        <c:v>noprotein</c:v>
                      </c:pt>
                      <c:pt idx="2">
                        <c:v>noglycan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3"/>
                    </c:numCache>
                  </c:numRef>
                </c:val>
              </c15:ser>
            </c15:filteredBarSeries>
          </c:ext>
        </c:extLst>
      </c:barChart>
      <c:catAx>
        <c:axId val="1429300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737250511"/>
        <c:crosses val="autoZero"/>
        <c:auto val="1"/>
        <c:lblAlgn val="ctr"/>
        <c:lblOffset val="100"/>
        <c:noMultiLvlLbl val="0"/>
      </c:catAx>
      <c:valAx>
        <c:axId val="17372505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429300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07C9B-F267-4A03-AD17-089EEDB418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A4DF3B-20F9-4663-ACCD-B16856B4F9C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生成随机噪声：为生成器生成随机噪声作为输入。</a:t>
            </a:r>
            <a:endParaRPr lang="en-US" altLang="zh-CN" dirty="0"/>
          </a:p>
          <a:p>
            <a:r>
              <a:rPr lang="en-US" altLang="zh-CN" dirty="0"/>
              <a:t>生成数据：通过生成器网络生成一批数据。</a:t>
            </a:r>
            <a:endParaRPr lang="en-US" altLang="zh-CN" dirty="0"/>
          </a:p>
          <a:p>
            <a:r>
              <a:rPr lang="en-US" altLang="zh-CN" dirty="0"/>
              <a:t>训练判别器：将真实数据和生成的数据分别输入判别器，更新判别器的权重以提高其区分真假数据的能力。</a:t>
            </a:r>
            <a:endParaRPr lang="en-US" altLang="zh-CN" dirty="0"/>
          </a:p>
          <a:p>
            <a:r>
              <a:rPr lang="en-US" altLang="zh-CN" dirty="0"/>
              <a:t>训练生成器：使用生成器生成的数据再次通过判别器，更新生成器的权重以提高生成数据的质量。</a:t>
            </a:r>
            <a:endParaRPr lang="en-US" altLang="zh-CN" dirty="0"/>
          </a:p>
          <a:p>
            <a:r>
              <a:rPr lang="en-US" altLang="zh-CN" dirty="0"/>
              <a:t>重复迭代：交替训练生成器和判别器，直到达到预定的训练轮数或满足停止条件。</a:t>
            </a:r>
            <a:br>
              <a:rPr lang="en-US" altLang="zh-CN" dirty="0"/>
            </a:br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t>寡糖去掉自注意力机制 D Loss: 0.0000, G Loss: 12.5913</a:t>
            </a:r>
          </a:p>
          <a:p>
            <a:r>
              <a:t>蛋白去掉LSTM网络 D Loss: 0.1358, G Loss: 4.1487</a:t>
            </a:r>
          </a:p>
          <a:p>
            <a:r>
              <a:rPr lang="zh-CN"/>
              <a:t>全加上, D Loss: 0.0198, G Loss: 4.2109</a:t>
            </a:r>
            <a:endParaRPr 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第一个克隆的基因对基因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基因是来自番茄的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Pto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是一种蛋白激酶，能识别假单胞菌效应子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AvrPto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是细胞内免疫受体</a:t>
            </a:r>
            <a:b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NLRs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（</a:t>
            </a:r>
            <a:r>
              <a:rPr lang="zh-CN" altLang="en-US" dirty="0"/>
              <a:t>富含亮氨酸的核苷酸结合重复受体）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）：</a:t>
            </a:r>
            <a:r>
              <a:rPr lang="en-US" altLang="zh-CN" dirty="0"/>
              <a:t>NB</a:t>
            </a:r>
            <a:r>
              <a:rPr lang="zh-CN" altLang="en-US" dirty="0"/>
              <a:t>（核苷酸结合）结构域、</a:t>
            </a:r>
            <a:r>
              <a:rPr lang="en-US" altLang="zh-CN" dirty="0"/>
              <a:t>C-</a:t>
            </a:r>
            <a:r>
              <a:rPr lang="zh-CN" altLang="en-US" dirty="0"/>
              <a:t>末端</a:t>
            </a:r>
            <a:r>
              <a:rPr lang="en-US" altLang="zh-CN" dirty="0"/>
              <a:t>LRRs</a:t>
            </a:r>
            <a:r>
              <a:rPr lang="zh-CN" altLang="en-US" dirty="0"/>
              <a:t>（富含亮氨酸的重复序列）的模块化蛋白，</a:t>
            </a:r>
            <a:r>
              <a:rPr lang="en-US" altLang="zh-CN" dirty="0"/>
              <a:t>N-</a:t>
            </a:r>
            <a:r>
              <a:rPr lang="zh-CN" altLang="en-US" dirty="0"/>
              <a:t>末端是</a:t>
            </a:r>
            <a:r>
              <a:rPr lang="en-US" altLang="zh-CN" dirty="0"/>
              <a:t>TIR</a:t>
            </a:r>
            <a:r>
              <a:rPr lang="zh-CN" altLang="en-US" dirty="0"/>
              <a:t>（</a:t>
            </a:r>
            <a:r>
              <a:rPr lang="en-US" altLang="zh-CN" dirty="0"/>
              <a:t>Tol/</a:t>
            </a:r>
            <a:r>
              <a:rPr lang="zh-CN" altLang="en-US" dirty="0"/>
              <a:t>白细胞介素</a:t>
            </a:r>
            <a:r>
              <a:rPr lang="en-US" altLang="zh-CN" dirty="0"/>
              <a:t>-1/</a:t>
            </a:r>
            <a:r>
              <a:rPr lang="zh-CN" altLang="en-US" dirty="0"/>
              <a:t>抗性蛋白）结构域，或</a:t>
            </a:r>
            <a:r>
              <a:rPr lang="en-US" altLang="zh-CN" dirty="0"/>
              <a:t>CC</a:t>
            </a:r>
            <a:r>
              <a:rPr lang="zh-CN" altLang="en-US" dirty="0"/>
              <a:t>（螺旋卷曲）结构</a:t>
            </a:r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9144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2" y="2077796"/>
            <a:ext cx="9144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9143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9144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3570510" y="564634"/>
            <a:ext cx="2002976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本</a:t>
            </a:r>
            <a:r>
              <a:rPr kumimoji="0" lang="en-US" altLang="zh-C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模板正参与</a:t>
            </a: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2701763" y="2482543"/>
            <a:ext cx="3740475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3037115" y="2517885"/>
            <a:ext cx="3069771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第一届高校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模板设计大赛 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4600258" y="4824918"/>
            <a:ext cx="1909399" cy="83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微信扫码</a:t>
            </a:r>
            <a:endParaRPr kumimoji="0" lang="en-US" altLang="zh-CN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来聆听模板作者</a:t>
            </a:r>
            <a:endParaRPr kumimoji="0" lang="en-US" altLang="zh-CN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设计灵感、制作思路</a:t>
            </a:r>
            <a:endParaRPr kumimoji="0" lang="en-US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461564" y="3771974"/>
            <a:ext cx="10362802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62743" y="716939"/>
            <a:ext cx="6618515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2806538" y="2971888"/>
            <a:ext cx="1487704" cy="218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活动主办：秋叶</a:t>
            </a:r>
            <a:r>
              <a:rPr kumimoji="0" lang="en-US" altLang="zh-CN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endParaRPr kumimoji="0" lang="en-US" sz="82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4559729" y="2971888"/>
            <a:ext cx="1869707" cy="218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技术支持：微软听听文档</a:t>
            </a:r>
            <a:endParaRPr kumimoji="0" lang="en-US" sz="82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2700458" y="3494767"/>
            <a:ext cx="17388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330452" y="759873"/>
            <a:ext cx="525780" cy="299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929442" y="759873"/>
            <a:ext cx="1051501" cy="1558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使用说明 </a:t>
            </a: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3114758" y="759873"/>
            <a:ext cx="5305759" cy="19780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模板，</a:t>
            </a: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，</a:t>
            </a: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否则将承担法律责任。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拥有对本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30452" y="182445"/>
            <a:ext cx="622935" cy="206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7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6230319"/>
            <a:ext cx="9144000" cy="627681"/>
            <a:chOff x="0" y="5888735"/>
            <a:chExt cx="12192000" cy="969265"/>
          </a:xfrm>
        </p:grpSpPr>
        <p:sp>
          <p:nvSpPr>
            <p:cNvPr id="7" name="任意多边形: 形状 6"/>
            <p:cNvSpPr/>
            <p:nvPr/>
          </p:nvSpPr>
          <p:spPr>
            <a:xfrm>
              <a:off x="0" y="5888736"/>
              <a:ext cx="12192000" cy="969264"/>
            </a:xfrm>
            <a:custGeom>
              <a:avLst/>
              <a:gdLst>
                <a:gd name="connsiteX0" fmla="*/ 12192000 w 12192000"/>
                <a:gd name="connsiteY0" fmla="*/ 0 h 834158"/>
                <a:gd name="connsiteX1" fmla="*/ 12192000 w 12192000"/>
                <a:gd name="connsiteY1" fmla="*/ 834158 h 834158"/>
                <a:gd name="connsiteX2" fmla="*/ 0 w 12192000"/>
                <a:gd name="connsiteY2" fmla="*/ 834158 h 834158"/>
                <a:gd name="connsiteX3" fmla="*/ 0 w 12192000"/>
                <a:gd name="connsiteY3" fmla="*/ 421770 h 834158"/>
                <a:gd name="connsiteX4" fmla="*/ 703930 w 12192000"/>
                <a:gd name="connsiteY4" fmla="*/ 493800 h 834158"/>
                <a:gd name="connsiteX5" fmla="*/ 4867275 w 12192000"/>
                <a:gd name="connsiteY5" fmla="*/ 671363 h 834158"/>
                <a:gd name="connsiteX6" fmla="*/ 12109997 w 12192000"/>
                <a:gd name="connsiteY6" fmla="*/ 22736 h 834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834158">
                  <a:moveTo>
                    <a:pt x="12192000" y="0"/>
                  </a:moveTo>
                  <a:lnTo>
                    <a:pt x="12192000" y="834158"/>
                  </a:lnTo>
                  <a:lnTo>
                    <a:pt x="0" y="834158"/>
                  </a:lnTo>
                  <a:lnTo>
                    <a:pt x="0" y="421770"/>
                  </a:lnTo>
                  <a:lnTo>
                    <a:pt x="703930" y="493800"/>
                  </a:lnTo>
                  <a:cubicBezTo>
                    <a:pt x="1941539" y="607040"/>
                    <a:pt x="3359810" y="671363"/>
                    <a:pt x="4867275" y="671363"/>
                  </a:cubicBezTo>
                  <a:cubicBezTo>
                    <a:pt x="7882206" y="671363"/>
                    <a:pt x="10540358" y="414071"/>
                    <a:pt x="12109997" y="227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1" y="5888735"/>
              <a:ext cx="6540284" cy="693261"/>
            </a:xfrm>
            <a:custGeom>
              <a:avLst/>
              <a:gdLst>
                <a:gd name="connsiteX0" fmla="*/ 0 w 5170531"/>
                <a:gd name="connsiteY0" fmla="*/ 0 h 794504"/>
                <a:gd name="connsiteX1" fmla="*/ 509126 w 5170531"/>
                <a:gd name="connsiteY1" fmla="*/ 127114 h 794504"/>
                <a:gd name="connsiteX2" fmla="*/ 4499910 w 5170531"/>
                <a:gd name="connsiteY2" fmla="*/ 720789 h 794504"/>
                <a:gd name="connsiteX3" fmla="*/ 5170531 w 5170531"/>
                <a:gd name="connsiteY3" fmla="*/ 768690 h 794504"/>
                <a:gd name="connsiteX4" fmla="*/ 4943847 w 5170531"/>
                <a:gd name="connsiteY4" fmla="*/ 779391 h 794504"/>
                <a:gd name="connsiteX5" fmla="*/ 3958041 w 5170531"/>
                <a:gd name="connsiteY5" fmla="*/ 794504 h 794504"/>
                <a:gd name="connsiteX6" fmla="*/ 499235 w 5170531"/>
                <a:gd name="connsiteY6" fmla="*/ 576626 h 794504"/>
                <a:gd name="connsiteX7" fmla="*/ 0 w 5170531"/>
                <a:gd name="connsiteY7" fmla="*/ 484608 h 79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0531" h="794504">
                  <a:moveTo>
                    <a:pt x="0" y="0"/>
                  </a:moveTo>
                  <a:lnTo>
                    <a:pt x="509126" y="127114"/>
                  </a:lnTo>
                  <a:cubicBezTo>
                    <a:pt x="1656276" y="394427"/>
                    <a:pt x="3011164" y="598944"/>
                    <a:pt x="4499910" y="720789"/>
                  </a:cubicBezTo>
                  <a:lnTo>
                    <a:pt x="5170531" y="768690"/>
                  </a:lnTo>
                  <a:lnTo>
                    <a:pt x="4943847" y="779391"/>
                  </a:lnTo>
                  <a:cubicBezTo>
                    <a:pt x="4625423" y="789300"/>
                    <a:pt x="4295728" y="794504"/>
                    <a:pt x="3958041" y="794504"/>
                  </a:cubicBezTo>
                  <a:cubicBezTo>
                    <a:pt x="2607293" y="794504"/>
                    <a:pt x="1384420" y="711242"/>
                    <a:pt x="499235" y="576626"/>
                  </a:cubicBezTo>
                  <a:lnTo>
                    <a:pt x="0" y="48460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10" name="梯形 9"/>
          <p:cNvSpPr/>
          <p:nvPr/>
        </p:nvSpPr>
        <p:spPr>
          <a:xfrm rot="16200000">
            <a:off x="54598" y="79396"/>
            <a:ext cx="281917" cy="808817"/>
          </a:xfrm>
          <a:prstGeom prst="trapezoid">
            <a:avLst>
              <a:gd name="adj" fmla="val 7230"/>
            </a:avLst>
          </a:prstGeom>
          <a:gradFill flip="none" rotWithShape="0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DIN Light"/>
              <a:ea typeface="微软雅黑 Light" panose="020B0502040204020203" charset="-122"/>
            </a:endParaRPr>
          </a:p>
        </p:txBody>
      </p:sp>
      <p:sp>
        <p:nvSpPr>
          <p:cNvPr id="11" name="梯形 10"/>
          <p:cNvSpPr/>
          <p:nvPr/>
        </p:nvSpPr>
        <p:spPr>
          <a:xfrm rot="16200000">
            <a:off x="43162" y="238020"/>
            <a:ext cx="200441" cy="669682"/>
          </a:xfrm>
          <a:prstGeom prst="trapezoid">
            <a:avLst>
              <a:gd name="adj" fmla="val 7230"/>
            </a:avLst>
          </a:prstGeom>
          <a:gradFill flip="none" rotWithShape="0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 Light"/>
              <a:ea typeface="微软雅黑 Light" panose="020B0502040204020203" charset="-122"/>
              <a:cs typeface="+mn-cs"/>
            </a:endParaRPr>
          </a:p>
        </p:txBody>
      </p:sp>
      <p:pic>
        <p:nvPicPr>
          <p:cNvPr id="12" name="Picture 2" descr="https://timgsa.baidu.com/timg?image&amp;quality=80&amp;size=b9999_10000&amp;sec=1543772355175&amp;di=c79abbaff2a9fe46052298e3846c46fe&amp;imgtype=0&amp;src=http%3A%2F%2Fpic44.photophoto.cn%2F20170707%2F0007019917203103_b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4"/>
          <a:stretch>
            <a:fillRect/>
          </a:stretch>
        </p:blipFill>
        <p:spPr bwMode="auto">
          <a:xfrm>
            <a:off x="8447830" y="205156"/>
            <a:ext cx="476787" cy="62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灯片编号占位符 5"/>
          <p:cNvSpPr>
            <a:spLocks noGrp="1"/>
          </p:cNvSpPr>
          <p:nvPr userDrawn="1">
            <p:ph type="sldNum" sz="quarter" idx="4"/>
          </p:nvPr>
        </p:nvSpPr>
        <p:spPr>
          <a:xfrm>
            <a:off x="6999732" y="647458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999732" y="647458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8F10FC4-DD5C-4C24-B849-D8A0B2DC987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GAN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endParaRPr lang="zh-CN" altLang="en-US" sz="2100" b="1" spc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283777" y="893061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模型框架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b34wgd1u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4660" y="1815465"/>
            <a:ext cx="8256905" cy="317881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109460" y="4524375"/>
            <a:ext cx="1625600" cy="469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GAN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endParaRPr lang="zh-CN" altLang="en-US" sz="2100" b="1" spc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283845" y="892810"/>
            <a:ext cx="8427085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模型运行结果统计：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图表 3"/>
          <p:cNvGraphicFramePr/>
          <p:nvPr/>
        </p:nvGraphicFramePr>
        <p:xfrm>
          <a:off x="758691" y="1718442"/>
          <a:ext cx="7626617" cy="49387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VAE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endParaRPr lang="zh-CN" altLang="en-US" sz="2100" b="1" spc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-68" y="773046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1076960"/>
            <a:ext cx="8486140" cy="54997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40000"/>
              </a:lnSpc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模型输入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蛋白质编码向量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寡糖编码向量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+Rfu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的值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将合并后数据前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80%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作为训练集，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做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测试集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模型组成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模型输出：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训练模型并记录每个 epoch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这里一共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epoch50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次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的指标，输出损失函数值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loss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，训练结束后评估测试集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，输出与测试集比对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后的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MAE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值与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MSE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值。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               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78940" y="2395220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678940" y="2784475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678940" y="3173730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678940" y="3562985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678940" y="3952240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678940" y="4341495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614170" y="2339975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x</a:t>
            </a:r>
            <a:r>
              <a:rPr lang="en-US" altLang="zh-CN" sz="800"/>
              <a:t>1</a:t>
            </a:r>
            <a:endParaRPr lang="en-US" altLang="zh-CN" sz="800"/>
          </a:p>
        </p:txBody>
      </p:sp>
      <p:sp>
        <p:nvSpPr>
          <p:cNvPr id="14" name="文本框 13"/>
          <p:cNvSpPr txBox="1"/>
          <p:nvPr/>
        </p:nvSpPr>
        <p:spPr>
          <a:xfrm>
            <a:off x="1614170" y="2728595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x</a:t>
            </a:r>
            <a:r>
              <a:rPr lang="en-US" altLang="zh-CN" sz="800"/>
              <a:t>2</a:t>
            </a:r>
            <a:endParaRPr lang="en-US" altLang="zh-CN" sz="800"/>
          </a:p>
        </p:txBody>
      </p:sp>
      <p:sp>
        <p:nvSpPr>
          <p:cNvPr id="15" name="文本框 14"/>
          <p:cNvSpPr txBox="1"/>
          <p:nvPr/>
        </p:nvSpPr>
        <p:spPr>
          <a:xfrm>
            <a:off x="1614170" y="3117850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x</a:t>
            </a:r>
            <a:r>
              <a:rPr lang="en-US" altLang="zh-CN" sz="800"/>
              <a:t>3</a:t>
            </a:r>
            <a:endParaRPr lang="en-US" altLang="zh-CN" sz="800"/>
          </a:p>
        </p:txBody>
      </p:sp>
      <p:sp>
        <p:nvSpPr>
          <p:cNvPr id="16" name="文本框 15"/>
          <p:cNvSpPr txBox="1"/>
          <p:nvPr/>
        </p:nvSpPr>
        <p:spPr>
          <a:xfrm>
            <a:off x="1614170" y="3507740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x</a:t>
            </a:r>
            <a:r>
              <a:rPr lang="en-US" altLang="zh-CN" sz="800"/>
              <a:t>4</a:t>
            </a:r>
            <a:endParaRPr lang="en-US" altLang="zh-CN" sz="800"/>
          </a:p>
        </p:txBody>
      </p:sp>
      <p:sp>
        <p:nvSpPr>
          <p:cNvPr id="17" name="文本框 16"/>
          <p:cNvSpPr txBox="1"/>
          <p:nvPr/>
        </p:nvSpPr>
        <p:spPr>
          <a:xfrm>
            <a:off x="1614170" y="3896995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x</a:t>
            </a:r>
            <a:r>
              <a:rPr lang="en-US" altLang="zh-CN" sz="800"/>
              <a:t>5</a:t>
            </a:r>
            <a:endParaRPr lang="en-US" altLang="zh-CN" sz="800"/>
          </a:p>
        </p:txBody>
      </p:sp>
      <p:sp>
        <p:nvSpPr>
          <p:cNvPr id="18" name="文本框 17"/>
          <p:cNvSpPr txBox="1"/>
          <p:nvPr/>
        </p:nvSpPr>
        <p:spPr>
          <a:xfrm>
            <a:off x="1617345" y="4286885"/>
            <a:ext cx="3416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x</a:t>
            </a:r>
            <a:r>
              <a:rPr lang="en-US" altLang="zh-CN" sz="800"/>
              <a:t>6</a:t>
            </a:r>
            <a:endParaRPr lang="en-US" altLang="zh-CN" sz="800"/>
          </a:p>
        </p:txBody>
      </p:sp>
      <p:cxnSp>
        <p:nvCxnSpPr>
          <p:cNvPr id="23" name="曲线连接符 22"/>
          <p:cNvCxnSpPr>
            <a:stCxn id="13" idx="1"/>
            <a:endCxn id="18" idx="1"/>
          </p:cNvCxnSpPr>
          <p:nvPr/>
        </p:nvCxnSpPr>
        <p:spPr>
          <a:xfrm rot="10800000" flipH="1" flipV="1">
            <a:off x="1614170" y="2493645"/>
            <a:ext cx="3175" cy="1946910"/>
          </a:xfrm>
          <a:prstGeom prst="curvedConnector3">
            <a:avLst>
              <a:gd name="adj1" fmla="val -7500000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963295" y="3036570"/>
            <a:ext cx="447040" cy="17513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训练集</a:t>
            </a:r>
            <a:endParaRPr lang="zh-CN" altLang="en-US" sz="1400"/>
          </a:p>
        </p:txBody>
      </p:sp>
      <p:sp>
        <p:nvSpPr>
          <p:cNvPr id="25" name="矩形 24"/>
          <p:cNvSpPr/>
          <p:nvPr/>
        </p:nvSpPr>
        <p:spPr>
          <a:xfrm>
            <a:off x="2683510" y="3086735"/>
            <a:ext cx="1163320" cy="7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600325" y="3255645"/>
            <a:ext cx="1414145" cy="5848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</a:t>
            </a:r>
            <a:r>
              <a:rPr lang="zh-CN" altLang="en-US"/>
              <a:t>编码器</a:t>
            </a:r>
            <a:endParaRPr lang="zh-CN" altLang="en-US"/>
          </a:p>
          <a:p>
            <a:r>
              <a:rPr lang="en-US" altLang="zh-CN" sz="1400"/>
              <a:t>   (</a:t>
            </a:r>
            <a:r>
              <a:rPr lang="zh-CN" altLang="en-US" sz="1400"/>
              <a:t>高斯分布</a:t>
            </a:r>
            <a:r>
              <a:rPr lang="en-US" altLang="zh-CN" sz="1400"/>
              <a:t>)</a:t>
            </a:r>
            <a:endParaRPr lang="zh-CN" altLang="en-US" sz="1400"/>
          </a:p>
          <a:p>
            <a:endParaRPr lang="zh-CN" altLang="en-US" sz="1400"/>
          </a:p>
        </p:txBody>
      </p:sp>
      <p:cxnSp>
        <p:nvCxnSpPr>
          <p:cNvPr id="29" name="直接箭头连接符 28"/>
          <p:cNvCxnSpPr>
            <a:stCxn id="13" idx="3"/>
            <a:endCxn id="26" idx="1"/>
          </p:cNvCxnSpPr>
          <p:nvPr/>
        </p:nvCxnSpPr>
        <p:spPr>
          <a:xfrm>
            <a:off x="1958975" y="2493645"/>
            <a:ext cx="641350" cy="10547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stCxn id="14" idx="3"/>
            <a:endCxn id="26" idx="1"/>
          </p:cNvCxnSpPr>
          <p:nvPr/>
        </p:nvCxnSpPr>
        <p:spPr>
          <a:xfrm>
            <a:off x="1958975" y="2882265"/>
            <a:ext cx="641350" cy="6661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15" idx="3"/>
          </p:cNvCxnSpPr>
          <p:nvPr/>
        </p:nvCxnSpPr>
        <p:spPr>
          <a:xfrm>
            <a:off x="1958975" y="3271520"/>
            <a:ext cx="594360" cy="1968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16" idx="3"/>
            <a:endCxn id="26" idx="1"/>
          </p:cNvCxnSpPr>
          <p:nvPr/>
        </p:nvCxnSpPr>
        <p:spPr>
          <a:xfrm flipV="1">
            <a:off x="1958975" y="3548380"/>
            <a:ext cx="641350" cy="1130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17" idx="3"/>
          </p:cNvCxnSpPr>
          <p:nvPr/>
        </p:nvCxnSpPr>
        <p:spPr>
          <a:xfrm flipV="1">
            <a:off x="1958975" y="3477895"/>
            <a:ext cx="641350" cy="5727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18" idx="3"/>
          </p:cNvCxnSpPr>
          <p:nvPr/>
        </p:nvCxnSpPr>
        <p:spPr>
          <a:xfrm flipV="1">
            <a:off x="1958975" y="3514725"/>
            <a:ext cx="641350" cy="9258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26" idx="3"/>
          </p:cNvCxnSpPr>
          <p:nvPr/>
        </p:nvCxnSpPr>
        <p:spPr>
          <a:xfrm flipV="1">
            <a:off x="4014470" y="3541395"/>
            <a:ext cx="586740" cy="69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4820285" y="2451735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4820285" y="2840990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4820285" y="3230245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4820285" y="3619500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4820285" y="4008755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4820285" y="4398010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4755515" y="2396490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Y</a:t>
            </a:r>
            <a:r>
              <a:rPr lang="en-US" altLang="zh-CN" sz="800"/>
              <a:t>1</a:t>
            </a:r>
            <a:endParaRPr lang="en-US" altLang="zh-CN" sz="800"/>
          </a:p>
        </p:txBody>
      </p:sp>
      <p:sp>
        <p:nvSpPr>
          <p:cNvPr id="43" name="文本框 42"/>
          <p:cNvSpPr txBox="1"/>
          <p:nvPr/>
        </p:nvSpPr>
        <p:spPr>
          <a:xfrm>
            <a:off x="4755515" y="2785110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Y</a:t>
            </a:r>
            <a:r>
              <a:rPr lang="en-US" altLang="zh-CN" sz="800"/>
              <a:t>2</a:t>
            </a:r>
            <a:endParaRPr lang="en-US" altLang="zh-CN" sz="800"/>
          </a:p>
        </p:txBody>
      </p:sp>
      <p:sp>
        <p:nvSpPr>
          <p:cNvPr id="44" name="文本框 43"/>
          <p:cNvSpPr txBox="1"/>
          <p:nvPr/>
        </p:nvSpPr>
        <p:spPr>
          <a:xfrm>
            <a:off x="4755515" y="3174365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Y</a:t>
            </a:r>
            <a:r>
              <a:rPr lang="en-US" altLang="zh-CN" sz="800"/>
              <a:t>3</a:t>
            </a:r>
            <a:endParaRPr lang="en-US" altLang="zh-CN" sz="800"/>
          </a:p>
        </p:txBody>
      </p:sp>
      <p:sp>
        <p:nvSpPr>
          <p:cNvPr id="45" name="文本框 44"/>
          <p:cNvSpPr txBox="1"/>
          <p:nvPr/>
        </p:nvSpPr>
        <p:spPr>
          <a:xfrm>
            <a:off x="4755515" y="3564255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Y</a:t>
            </a:r>
            <a:r>
              <a:rPr lang="en-US" altLang="zh-CN" sz="800"/>
              <a:t>4</a:t>
            </a:r>
            <a:endParaRPr lang="en-US" altLang="zh-CN" sz="800"/>
          </a:p>
        </p:txBody>
      </p:sp>
      <p:sp>
        <p:nvSpPr>
          <p:cNvPr id="46" name="文本框 45"/>
          <p:cNvSpPr txBox="1"/>
          <p:nvPr/>
        </p:nvSpPr>
        <p:spPr>
          <a:xfrm>
            <a:off x="4755515" y="3953510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Y</a:t>
            </a:r>
            <a:r>
              <a:rPr lang="en-US" altLang="zh-CN" sz="800"/>
              <a:t>5</a:t>
            </a:r>
            <a:endParaRPr lang="en-US" altLang="zh-CN" sz="800"/>
          </a:p>
        </p:txBody>
      </p:sp>
      <p:sp>
        <p:nvSpPr>
          <p:cNvPr id="47" name="文本框 46"/>
          <p:cNvSpPr txBox="1"/>
          <p:nvPr/>
        </p:nvSpPr>
        <p:spPr>
          <a:xfrm>
            <a:off x="4758690" y="4343400"/>
            <a:ext cx="3416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Y</a:t>
            </a:r>
            <a:r>
              <a:rPr lang="en-US" altLang="zh-CN" sz="800"/>
              <a:t>6</a:t>
            </a:r>
            <a:endParaRPr lang="en-US" altLang="zh-CN" sz="800"/>
          </a:p>
        </p:txBody>
      </p:sp>
      <p:sp>
        <p:nvSpPr>
          <p:cNvPr id="50" name="文本框 49"/>
          <p:cNvSpPr txBox="1"/>
          <p:nvPr/>
        </p:nvSpPr>
        <p:spPr>
          <a:xfrm>
            <a:off x="3846830" y="3239135"/>
            <a:ext cx="114109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ym typeface="+mn-ea"/>
              </a:rPr>
              <a:t>均值标准差</a:t>
            </a:r>
            <a:endParaRPr lang="zh-CN" altLang="en-US" sz="1200"/>
          </a:p>
        </p:txBody>
      </p:sp>
      <p:sp>
        <p:nvSpPr>
          <p:cNvPr id="51" name="文本框 50"/>
          <p:cNvSpPr txBox="1"/>
          <p:nvPr/>
        </p:nvSpPr>
        <p:spPr>
          <a:xfrm>
            <a:off x="3921760" y="3514725"/>
            <a:ext cx="89789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噪声</a:t>
            </a:r>
            <a:r>
              <a:rPr lang="zh-CN" altLang="en-US" sz="1200"/>
              <a:t>处理</a:t>
            </a:r>
            <a:endParaRPr lang="zh-CN" altLang="en-US" sz="1200"/>
          </a:p>
        </p:txBody>
      </p:sp>
      <p:sp>
        <p:nvSpPr>
          <p:cNvPr id="53" name="矩形 52"/>
          <p:cNvSpPr/>
          <p:nvPr/>
        </p:nvSpPr>
        <p:spPr>
          <a:xfrm>
            <a:off x="6430645" y="2451735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6430645" y="2840990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6430645" y="3230245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430645" y="3619500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6430645" y="4008755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6430645" y="4398010"/>
            <a:ext cx="205105" cy="19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6365875" y="2396490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Z</a:t>
            </a:r>
            <a:r>
              <a:rPr lang="en-US" altLang="zh-CN" sz="800"/>
              <a:t>1</a:t>
            </a:r>
            <a:endParaRPr lang="en-US" altLang="zh-CN" sz="800"/>
          </a:p>
        </p:txBody>
      </p:sp>
      <p:sp>
        <p:nvSpPr>
          <p:cNvPr id="60" name="文本框 59"/>
          <p:cNvSpPr txBox="1"/>
          <p:nvPr/>
        </p:nvSpPr>
        <p:spPr>
          <a:xfrm>
            <a:off x="6365875" y="2785110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Z</a:t>
            </a:r>
            <a:r>
              <a:rPr lang="en-US" altLang="zh-CN" sz="800"/>
              <a:t>2</a:t>
            </a:r>
            <a:endParaRPr lang="en-US" altLang="zh-CN" sz="800"/>
          </a:p>
        </p:txBody>
      </p:sp>
      <p:sp>
        <p:nvSpPr>
          <p:cNvPr id="61" name="文本框 60"/>
          <p:cNvSpPr txBox="1"/>
          <p:nvPr/>
        </p:nvSpPr>
        <p:spPr>
          <a:xfrm>
            <a:off x="6365875" y="3174365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Z</a:t>
            </a:r>
            <a:r>
              <a:rPr lang="en-US" altLang="zh-CN" sz="800"/>
              <a:t>3</a:t>
            </a:r>
            <a:endParaRPr lang="en-US" altLang="zh-CN" sz="800"/>
          </a:p>
        </p:txBody>
      </p:sp>
      <p:sp>
        <p:nvSpPr>
          <p:cNvPr id="62" name="文本框 61"/>
          <p:cNvSpPr txBox="1"/>
          <p:nvPr/>
        </p:nvSpPr>
        <p:spPr>
          <a:xfrm>
            <a:off x="6365875" y="3564255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Z</a:t>
            </a:r>
            <a:r>
              <a:rPr lang="en-US" altLang="zh-CN" sz="800"/>
              <a:t>4</a:t>
            </a:r>
            <a:endParaRPr lang="en-US" altLang="zh-CN" sz="800"/>
          </a:p>
        </p:txBody>
      </p:sp>
      <p:sp>
        <p:nvSpPr>
          <p:cNvPr id="63" name="文本框 62"/>
          <p:cNvSpPr txBox="1"/>
          <p:nvPr/>
        </p:nvSpPr>
        <p:spPr>
          <a:xfrm>
            <a:off x="6365875" y="3953510"/>
            <a:ext cx="344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Z</a:t>
            </a:r>
            <a:r>
              <a:rPr lang="en-US" altLang="zh-CN" sz="800"/>
              <a:t>5</a:t>
            </a:r>
            <a:endParaRPr lang="en-US" altLang="zh-CN" sz="800"/>
          </a:p>
        </p:txBody>
      </p:sp>
      <p:sp>
        <p:nvSpPr>
          <p:cNvPr id="64" name="文本框 63"/>
          <p:cNvSpPr txBox="1"/>
          <p:nvPr/>
        </p:nvSpPr>
        <p:spPr>
          <a:xfrm>
            <a:off x="6369050" y="4343400"/>
            <a:ext cx="3416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Z</a:t>
            </a:r>
            <a:r>
              <a:rPr lang="en-US" altLang="zh-CN" sz="800"/>
              <a:t>6</a:t>
            </a:r>
            <a:endParaRPr lang="en-US" altLang="zh-CN" sz="800"/>
          </a:p>
        </p:txBody>
      </p:sp>
      <p:sp>
        <p:nvSpPr>
          <p:cNvPr id="67" name="矩形 66"/>
          <p:cNvSpPr/>
          <p:nvPr/>
        </p:nvSpPr>
        <p:spPr>
          <a:xfrm>
            <a:off x="5251450" y="2396490"/>
            <a:ext cx="986790" cy="2253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5512435" y="3058795"/>
            <a:ext cx="4470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解码器</a:t>
            </a:r>
            <a:endParaRPr lang="zh-CN" altLang="en-US"/>
          </a:p>
        </p:txBody>
      </p:sp>
      <p:cxnSp>
        <p:nvCxnSpPr>
          <p:cNvPr id="69" name="直接连接符 68"/>
          <p:cNvCxnSpPr>
            <a:stCxn id="42" idx="3"/>
          </p:cNvCxnSpPr>
          <p:nvPr/>
        </p:nvCxnSpPr>
        <p:spPr>
          <a:xfrm flipV="1">
            <a:off x="5100320" y="2546985"/>
            <a:ext cx="133350" cy="31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59" idx="1"/>
          </p:cNvCxnSpPr>
          <p:nvPr/>
        </p:nvCxnSpPr>
        <p:spPr>
          <a:xfrm flipH="1">
            <a:off x="6219825" y="2550160"/>
            <a:ext cx="146050" cy="63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43" idx="3"/>
          </p:cNvCxnSpPr>
          <p:nvPr/>
        </p:nvCxnSpPr>
        <p:spPr>
          <a:xfrm flipV="1">
            <a:off x="5100320" y="2938145"/>
            <a:ext cx="105410" cy="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44" idx="3"/>
          </p:cNvCxnSpPr>
          <p:nvPr/>
        </p:nvCxnSpPr>
        <p:spPr>
          <a:xfrm flipV="1">
            <a:off x="5100320" y="3319780"/>
            <a:ext cx="133350" cy="82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5" name="直接连接符 74"/>
          <p:cNvCxnSpPr>
            <a:stCxn id="45" idx="3"/>
          </p:cNvCxnSpPr>
          <p:nvPr/>
        </p:nvCxnSpPr>
        <p:spPr>
          <a:xfrm>
            <a:off x="5100320" y="3717925"/>
            <a:ext cx="142240" cy="19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46" idx="3"/>
          </p:cNvCxnSpPr>
          <p:nvPr/>
        </p:nvCxnSpPr>
        <p:spPr>
          <a:xfrm>
            <a:off x="5100320" y="4107180"/>
            <a:ext cx="161290" cy="31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47" idx="3"/>
          </p:cNvCxnSpPr>
          <p:nvPr/>
        </p:nvCxnSpPr>
        <p:spPr>
          <a:xfrm flipV="1">
            <a:off x="5100320" y="4491990"/>
            <a:ext cx="161290" cy="5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64" idx="1"/>
          </p:cNvCxnSpPr>
          <p:nvPr/>
        </p:nvCxnSpPr>
        <p:spPr>
          <a:xfrm flipH="1" flipV="1">
            <a:off x="6229350" y="4491990"/>
            <a:ext cx="139700" cy="5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63" idx="1"/>
          </p:cNvCxnSpPr>
          <p:nvPr/>
        </p:nvCxnSpPr>
        <p:spPr>
          <a:xfrm flipH="1" flipV="1">
            <a:off x="6238240" y="4101465"/>
            <a:ext cx="127635" cy="57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62" idx="1"/>
          </p:cNvCxnSpPr>
          <p:nvPr/>
        </p:nvCxnSpPr>
        <p:spPr>
          <a:xfrm flipH="1" flipV="1">
            <a:off x="6238240" y="3710305"/>
            <a:ext cx="127635" cy="7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61" idx="1"/>
          </p:cNvCxnSpPr>
          <p:nvPr/>
        </p:nvCxnSpPr>
        <p:spPr>
          <a:xfrm flipH="1" flipV="1">
            <a:off x="6238240" y="3319780"/>
            <a:ext cx="127635" cy="82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60" idx="1"/>
          </p:cNvCxnSpPr>
          <p:nvPr/>
        </p:nvCxnSpPr>
        <p:spPr>
          <a:xfrm flipH="1" flipV="1">
            <a:off x="6219825" y="2938145"/>
            <a:ext cx="146050" cy="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4" name="文本框 83"/>
          <p:cNvSpPr txBox="1"/>
          <p:nvPr/>
        </p:nvSpPr>
        <p:spPr>
          <a:xfrm>
            <a:off x="4498340" y="1858645"/>
            <a:ext cx="12465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采样样本</a:t>
            </a:r>
            <a:endParaRPr lang="zh-CN" altLang="en-US" sz="1400"/>
          </a:p>
        </p:txBody>
      </p:sp>
      <p:sp>
        <p:nvSpPr>
          <p:cNvPr id="85" name="矩形 84"/>
          <p:cNvSpPr/>
          <p:nvPr/>
        </p:nvSpPr>
        <p:spPr>
          <a:xfrm>
            <a:off x="4554220" y="1877060"/>
            <a:ext cx="855980" cy="251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6" name="直接箭头连接符 85"/>
          <p:cNvCxnSpPr>
            <a:stCxn id="85" idx="2"/>
          </p:cNvCxnSpPr>
          <p:nvPr/>
        </p:nvCxnSpPr>
        <p:spPr>
          <a:xfrm flipH="1">
            <a:off x="4898390" y="2128520"/>
            <a:ext cx="83820" cy="195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7" name="矩形 86"/>
          <p:cNvSpPr/>
          <p:nvPr/>
        </p:nvSpPr>
        <p:spPr>
          <a:xfrm>
            <a:off x="6238240" y="1877060"/>
            <a:ext cx="920750" cy="2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文本框 87"/>
          <p:cNvSpPr txBox="1"/>
          <p:nvPr/>
        </p:nvSpPr>
        <p:spPr>
          <a:xfrm>
            <a:off x="6219825" y="1877060"/>
            <a:ext cx="9963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生成样本</a:t>
            </a:r>
            <a:endParaRPr lang="zh-CN" altLang="en-US" sz="1400"/>
          </a:p>
        </p:txBody>
      </p:sp>
      <p:cxnSp>
        <p:nvCxnSpPr>
          <p:cNvPr id="90" name="直接箭头连接符 89"/>
          <p:cNvCxnSpPr>
            <a:stCxn id="88" idx="2"/>
          </p:cNvCxnSpPr>
          <p:nvPr/>
        </p:nvCxnSpPr>
        <p:spPr>
          <a:xfrm flipH="1">
            <a:off x="6545580" y="2183765"/>
            <a:ext cx="172720" cy="1492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肘形连接符 91"/>
          <p:cNvCxnSpPr>
            <a:stCxn id="64" idx="2"/>
            <a:endCxn id="18" idx="2"/>
          </p:cNvCxnSpPr>
          <p:nvPr/>
        </p:nvCxnSpPr>
        <p:spPr>
          <a:xfrm rot="5400000" flipH="1">
            <a:off x="4135755" y="2245360"/>
            <a:ext cx="56515" cy="4751705"/>
          </a:xfrm>
          <a:prstGeom prst="bentConnector3">
            <a:avLst>
              <a:gd name="adj1" fmla="val -421348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3203575" y="4436110"/>
            <a:ext cx="8102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比对</a:t>
            </a:r>
            <a:endParaRPr lang="zh-CN" altLang="en-US" sz="1400"/>
          </a:p>
        </p:txBody>
      </p:sp>
      <p:sp>
        <p:nvSpPr>
          <p:cNvPr id="94" name="矩形 93"/>
          <p:cNvSpPr/>
          <p:nvPr/>
        </p:nvSpPr>
        <p:spPr>
          <a:xfrm>
            <a:off x="3203575" y="4426585"/>
            <a:ext cx="493395" cy="31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5" name="直接箭头连接符 94"/>
          <p:cNvCxnSpPr>
            <a:stCxn id="85" idx="1"/>
          </p:cNvCxnSpPr>
          <p:nvPr/>
        </p:nvCxnSpPr>
        <p:spPr>
          <a:xfrm flipH="1" flipV="1">
            <a:off x="4004945" y="2000250"/>
            <a:ext cx="549275" cy="25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6" name="文本框 95"/>
          <p:cNvSpPr txBox="1"/>
          <p:nvPr/>
        </p:nvSpPr>
        <p:spPr>
          <a:xfrm>
            <a:off x="2832100" y="1858645"/>
            <a:ext cx="1236980" cy="3702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mu+eps*std</a:t>
            </a:r>
            <a:endParaRPr lang="en-US" altLang="zh-CN" sz="1400"/>
          </a:p>
        </p:txBody>
      </p:sp>
      <p:sp>
        <p:nvSpPr>
          <p:cNvPr id="97" name="矩形 96"/>
          <p:cNvSpPr/>
          <p:nvPr/>
        </p:nvSpPr>
        <p:spPr>
          <a:xfrm>
            <a:off x="2879090" y="1860550"/>
            <a:ext cx="1069975" cy="30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8" name="直接箭头连接符 97"/>
          <p:cNvCxnSpPr>
            <a:stCxn id="97" idx="2"/>
          </p:cNvCxnSpPr>
          <p:nvPr/>
        </p:nvCxnSpPr>
        <p:spPr>
          <a:xfrm>
            <a:off x="3414395" y="2167890"/>
            <a:ext cx="869950" cy="9766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VAE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endParaRPr lang="zh-CN" altLang="en-US" sz="2100" b="1" spc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283845" y="892810"/>
            <a:ext cx="842708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模型运行结果统计：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将初始模型进行消融实验，分别去掉蛋白质特征提取部分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需要对编码数据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embedding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与寡糖特征提取部分再运行，比对三种模型的结果如下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用表格和柱状图表示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图表 7"/>
          <p:cNvGraphicFramePr/>
          <p:nvPr/>
        </p:nvGraphicFramePr>
        <p:xfrm>
          <a:off x="758691" y="1718442"/>
          <a:ext cx="7626617" cy="49387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DM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endParaRPr lang="zh-CN" altLang="en-US" sz="2100" b="1" spc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8" name="文本框 7"/>
          <p:cNvSpPr txBox="1"/>
          <p:nvPr/>
        </p:nvSpPr>
        <p:spPr>
          <a:xfrm>
            <a:off x="186690" y="2297665"/>
            <a:ext cx="8524875" cy="160147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9822" y="4153820"/>
            <a:ext cx="90441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zh-CN" altLang="en-US" sz="1600" dirty="0"/>
            </a:br>
            <a:endParaRPr lang="zh-CN" altLang="en-US" sz="1600" b="0" i="0" dirty="0">
              <a:solidFill>
                <a:srgbClr val="191B1F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90389" y="1805136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X0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031736" y="1805136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X1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3173083" y="1786275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X2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7338204" y="1761764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XT</a:t>
            </a:r>
            <a:endParaRPr lang="zh-CN" altLang="en-US" dirty="0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451106" y="2461200"/>
            <a:ext cx="5997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2592453" y="2461200"/>
            <a:ext cx="5997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V="1">
            <a:off x="3652998" y="2417828"/>
            <a:ext cx="1483313" cy="8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V="1">
            <a:off x="5883215" y="2417828"/>
            <a:ext cx="1454989" cy="8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890388" y="3990965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XT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4969424" y="3990965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X2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6158218" y="3979546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X1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7338203" y="3985243"/>
            <a:ext cx="560717" cy="1312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X0</a:t>
            </a:r>
            <a:endParaRPr lang="zh-CN" altLang="en-US" dirty="0"/>
          </a:p>
        </p:txBody>
      </p:sp>
      <p:cxnSp>
        <p:nvCxnSpPr>
          <p:cNvPr id="36" name="直接箭头连接符 35"/>
          <p:cNvCxnSpPr/>
          <p:nvPr/>
        </p:nvCxnSpPr>
        <p:spPr>
          <a:xfrm>
            <a:off x="1409015" y="4655403"/>
            <a:ext cx="13600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 flipV="1">
            <a:off x="3487638" y="4639592"/>
            <a:ext cx="1483313" cy="8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>
            <a:off x="6738452" y="4647966"/>
            <a:ext cx="5997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/>
          <p:nvPr/>
        </p:nvCxnSpPr>
        <p:spPr>
          <a:xfrm>
            <a:off x="5558467" y="4655403"/>
            <a:ext cx="5997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5104322" y="2226147"/>
            <a:ext cx="810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………</a:t>
            </a:r>
            <a:endParaRPr lang="zh-CN" altLang="en-US" sz="2000" b="1" dirty="0"/>
          </a:p>
        </p:txBody>
      </p:sp>
      <p:sp>
        <p:nvSpPr>
          <p:cNvPr id="42" name="文本框 41"/>
          <p:cNvSpPr txBox="1"/>
          <p:nvPr/>
        </p:nvSpPr>
        <p:spPr>
          <a:xfrm>
            <a:off x="2734833" y="4455348"/>
            <a:ext cx="810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………</a:t>
            </a:r>
            <a:endParaRPr lang="zh-CN" altLang="en-US" sz="2000" b="1" dirty="0"/>
          </a:p>
        </p:txBody>
      </p:sp>
      <p:sp>
        <p:nvSpPr>
          <p:cNvPr id="43" name="文本框 42"/>
          <p:cNvSpPr txBox="1"/>
          <p:nvPr/>
        </p:nvSpPr>
        <p:spPr>
          <a:xfrm>
            <a:off x="3096982" y="1048530"/>
            <a:ext cx="259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前向过程（扩散过程）</a:t>
            </a:r>
            <a:endParaRPr lang="zh-CN" altLang="en-US" b="1" dirty="0"/>
          </a:p>
        </p:txBody>
      </p:sp>
      <p:sp>
        <p:nvSpPr>
          <p:cNvPr id="44" name="文本框 43"/>
          <p:cNvSpPr txBox="1"/>
          <p:nvPr/>
        </p:nvSpPr>
        <p:spPr>
          <a:xfrm>
            <a:off x="3487638" y="3419932"/>
            <a:ext cx="1964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逆扩散过程</a:t>
            </a:r>
            <a:endParaRPr lang="zh-CN" altLang="en-US" b="1" dirty="0"/>
          </a:p>
        </p:txBody>
      </p:sp>
      <p:cxnSp>
        <p:nvCxnSpPr>
          <p:cNvPr id="46" name="直接箭头连接符 45"/>
          <p:cNvCxnSpPr/>
          <p:nvPr/>
        </p:nvCxnSpPr>
        <p:spPr>
          <a:xfrm>
            <a:off x="1059506" y="1510453"/>
            <a:ext cx="66702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/>
          <p:nvPr/>
        </p:nvCxnSpPr>
        <p:spPr>
          <a:xfrm flipH="1">
            <a:off x="1059506" y="3818644"/>
            <a:ext cx="6614681" cy="217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连接符: 肘形 54"/>
          <p:cNvCxnSpPr>
            <a:stCxn id="29" idx="2"/>
            <a:endCxn id="28" idx="2"/>
          </p:cNvCxnSpPr>
          <p:nvPr/>
        </p:nvCxnSpPr>
        <p:spPr>
          <a:xfrm rot="5400000">
            <a:off x="5838471" y="4702986"/>
            <a:ext cx="11419" cy="1188794"/>
          </a:xfrm>
          <a:prstGeom prst="bentConnector3">
            <a:avLst>
              <a:gd name="adj1" fmla="val 48970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/>
          <p:cNvSpPr txBox="1"/>
          <p:nvPr/>
        </p:nvSpPr>
        <p:spPr>
          <a:xfrm>
            <a:off x="5450862" y="5557772"/>
            <a:ext cx="1121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q(X2|X1)</a:t>
            </a:r>
            <a:endParaRPr lang="zh-CN" altLang="en-US" sz="1200" dirty="0"/>
          </a:p>
        </p:txBody>
      </p:sp>
      <p:sp>
        <p:nvSpPr>
          <p:cNvPr id="60" name="文本框 59"/>
          <p:cNvSpPr txBox="1"/>
          <p:nvPr/>
        </p:nvSpPr>
        <p:spPr>
          <a:xfrm>
            <a:off x="5453670" y="4351638"/>
            <a:ext cx="1121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p(X1|X2)</a:t>
            </a:r>
            <a:endParaRPr lang="zh-CN" alt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DM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endParaRPr lang="zh-CN" altLang="en-US" sz="2100" b="1" spc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3602711" y="730250"/>
            <a:ext cx="70525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模型框架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6695" y="1526282"/>
            <a:ext cx="8524875" cy="48329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6695" y="1376681"/>
            <a:ext cx="8328660" cy="28295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              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/>
          <a:srcRect t="1" r="3434" b="23674"/>
          <a:stretch>
            <a:fillRect/>
          </a:stretch>
        </p:blipFill>
        <p:spPr>
          <a:xfrm>
            <a:off x="180340" y="1486950"/>
            <a:ext cx="8571230" cy="200968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7453" b="30842"/>
          <a:stretch>
            <a:fillRect/>
          </a:stretch>
        </p:blipFill>
        <p:spPr bwMode="auto">
          <a:xfrm>
            <a:off x="92842" y="4215003"/>
            <a:ext cx="8462513" cy="157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290194" y="1002297"/>
            <a:ext cx="1233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Training</a:t>
            </a:r>
            <a:endParaRPr lang="zh-CN" altLang="en-US" b="1" dirty="0"/>
          </a:p>
        </p:txBody>
      </p:sp>
      <p:sp>
        <p:nvSpPr>
          <p:cNvPr id="11" name="文本框 10"/>
          <p:cNvSpPr txBox="1"/>
          <p:nvPr/>
        </p:nvSpPr>
        <p:spPr>
          <a:xfrm>
            <a:off x="290193" y="3954167"/>
            <a:ext cx="1233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Sampling</a:t>
            </a:r>
            <a:endParaRPr lang="zh-CN" altLang="en-US" b="1" dirty="0"/>
          </a:p>
        </p:txBody>
      </p:sp>
      <p:sp>
        <p:nvSpPr>
          <p:cNvPr id="12" name="文本框 11"/>
          <p:cNvSpPr txBox="1"/>
          <p:nvPr/>
        </p:nvSpPr>
        <p:spPr>
          <a:xfrm>
            <a:off x="459249" y="3535966"/>
            <a:ext cx="13781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从</a:t>
            </a:r>
            <a:r>
              <a:rPr lang="en-US" altLang="zh-CN" sz="1100" dirty="0"/>
              <a:t>1,2,….,T</a:t>
            </a:r>
            <a:r>
              <a:rPr lang="zh-CN" altLang="en-US" sz="1100" dirty="0"/>
              <a:t>时间抽取</a:t>
            </a:r>
            <a:r>
              <a:rPr lang="en-US" altLang="zh-CN" sz="1100" dirty="0"/>
              <a:t>t</a:t>
            </a:r>
            <a:endParaRPr lang="zh-CN" altLang="en-US" sz="1100" dirty="0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837427" y="3687706"/>
            <a:ext cx="46065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6443932" y="3508513"/>
            <a:ext cx="1489147" cy="423308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b="1" dirty="0"/>
              <a:t>根据</a:t>
            </a:r>
            <a:r>
              <a:rPr lang="en-US" altLang="zh-CN" sz="1100" b="1" dirty="0"/>
              <a:t>t</a:t>
            </a:r>
            <a:r>
              <a:rPr lang="zh-CN" altLang="en-US" sz="1100" b="1" dirty="0"/>
              <a:t>计算出正弦位置编码</a:t>
            </a:r>
            <a:endParaRPr lang="zh-CN" altLang="en-US" sz="1100" b="1" dirty="0"/>
          </a:p>
        </p:txBody>
      </p:sp>
      <p:sp>
        <p:nvSpPr>
          <p:cNvPr id="33" name="文本框 32"/>
          <p:cNvSpPr txBox="1"/>
          <p:nvPr/>
        </p:nvSpPr>
        <p:spPr>
          <a:xfrm>
            <a:off x="392430" y="5714000"/>
            <a:ext cx="13781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从</a:t>
            </a:r>
            <a:r>
              <a:rPr lang="en-US" altLang="zh-CN" sz="1100" dirty="0"/>
              <a:t>T,T-1,….,2,1</a:t>
            </a:r>
            <a:r>
              <a:rPr lang="zh-CN" altLang="en-US" sz="1100" dirty="0"/>
              <a:t>按顺序执行</a:t>
            </a:r>
            <a:endParaRPr lang="zh-CN" altLang="en-US" sz="1100" dirty="0"/>
          </a:p>
        </p:txBody>
      </p:sp>
      <p:cxnSp>
        <p:nvCxnSpPr>
          <p:cNvPr id="35" name="直接箭头连接符 34"/>
          <p:cNvCxnSpPr/>
          <p:nvPr/>
        </p:nvCxnSpPr>
        <p:spPr>
          <a:xfrm flipV="1">
            <a:off x="1770608" y="5929443"/>
            <a:ext cx="4704998" cy="14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3137966" y="5983068"/>
            <a:ext cx="1708030" cy="25201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00" b="1" dirty="0"/>
              <a:t>t=0</a:t>
            </a:r>
            <a:r>
              <a:rPr lang="zh-CN" altLang="en-US" sz="1100" b="1" dirty="0"/>
              <a:t>时，</a:t>
            </a:r>
            <a:r>
              <a:rPr lang="en-US" altLang="zh-CN" sz="1100" b="1" dirty="0"/>
              <a:t>DDPM</a:t>
            </a:r>
            <a:r>
              <a:rPr lang="zh-CN" altLang="en-US" sz="1100" b="1" dirty="0"/>
              <a:t>完成生成</a:t>
            </a:r>
            <a:endParaRPr lang="zh-CN" altLang="en-US" sz="1100" b="1" dirty="0"/>
          </a:p>
        </p:txBody>
      </p:sp>
      <p:sp>
        <p:nvSpPr>
          <p:cNvPr id="39" name="矩形 38"/>
          <p:cNvSpPr/>
          <p:nvPr/>
        </p:nvSpPr>
        <p:spPr>
          <a:xfrm>
            <a:off x="6475606" y="5773160"/>
            <a:ext cx="1639019" cy="3125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b="1" dirty="0"/>
              <a:t>根据</a:t>
            </a:r>
            <a:r>
              <a:rPr lang="en-US" altLang="zh-CN" sz="1100" b="1" dirty="0"/>
              <a:t>t</a:t>
            </a:r>
            <a:r>
              <a:rPr lang="zh-CN" altLang="en-US" sz="1100" b="1" dirty="0"/>
              <a:t>计算出正弦位置编码</a:t>
            </a:r>
            <a:endParaRPr lang="zh-CN" altLang="en-US" sz="1100" b="1" dirty="0"/>
          </a:p>
        </p:txBody>
      </p:sp>
      <p:cxnSp>
        <p:nvCxnSpPr>
          <p:cNvPr id="41" name="连接符: 肘形 40"/>
          <p:cNvCxnSpPr>
            <a:stCxn id="39" idx="3"/>
            <a:endCxn id="4" idx="3"/>
          </p:cNvCxnSpPr>
          <p:nvPr/>
        </p:nvCxnSpPr>
        <p:spPr>
          <a:xfrm flipV="1">
            <a:off x="8114625" y="5001074"/>
            <a:ext cx="440730" cy="928369"/>
          </a:xfrm>
          <a:prstGeom prst="bentConnector3">
            <a:avLst>
              <a:gd name="adj1" fmla="val 2027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8248478" y="5679201"/>
            <a:ext cx="5494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/>
              <a:t>输入</a:t>
            </a:r>
            <a:r>
              <a:rPr lang="en-US" altLang="zh-CN" sz="1100" b="1" dirty="0"/>
              <a:t>1</a:t>
            </a:r>
            <a:endParaRPr lang="zh-CN" altLang="en-US" sz="11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9610" y="316230"/>
            <a:ext cx="497014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DM</a:t>
            </a:r>
            <a:r>
              <a:rPr lang="zh-CN" altLang="en-US" sz="2100" b="1" spc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endParaRPr lang="zh-CN" altLang="en-US" sz="2100" b="1" spc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</a:fld>
            <a:endParaRPr lang="zh-CN" altLang="en-US" sz="825"/>
          </a:p>
        </p:txBody>
      </p:sp>
      <p:sp>
        <p:nvSpPr>
          <p:cNvPr id="6" name="文本框 5"/>
          <p:cNvSpPr txBox="1"/>
          <p:nvPr/>
        </p:nvSpPr>
        <p:spPr>
          <a:xfrm>
            <a:off x="283845" y="892810"/>
            <a:ext cx="842708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模型运行结果统计：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将初始模型进行消融实验，分别去掉蛋白质特征提取部分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需要对编码数据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embedding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与寡糖特征提取部分再运行，比对三种模型的结果如下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用表格和柱状图表示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图表 6"/>
          <p:cNvGraphicFramePr/>
          <p:nvPr/>
        </p:nvGraphicFramePr>
        <p:xfrm>
          <a:off x="379306" y="1645920"/>
          <a:ext cx="8134773" cy="49513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ODRmYmNjODQ0NTc0NjBiOTQwMDlhMGVhYjk3YjU4NTUifQ=="/>
  <p:tag name="commondata" val="eyJoZGlkIjoiYjk5ODM0YmMxOWJiYWQyNDU4MGIzYWRmYTA0ZmI5NDcifQ=="/>
</p:tagLst>
</file>

<file path=ppt/theme/theme1.xml><?xml version="1.0" encoding="utf-8"?>
<a:theme xmlns:a="http://schemas.openxmlformats.org/drawingml/2006/main" name="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D39"/>
      </a:accent1>
      <a:accent2>
        <a:srgbClr val="008F77"/>
      </a:accent2>
      <a:accent3>
        <a:srgbClr val="ED7D31"/>
      </a:accent3>
      <a:accent4>
        <a:srgbClr val="FFC000"/>
      </a:accent4>
      <a:accent5>
        <a:srgbClr val="5B9BD5"/>
      </a:accent5>
      <a:accent6>
        <a:srgbClr val="F4F9F1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827</Words>
  <Application>WPS 演示</Application>
  <PresentationFormat>全屏显示(4:3)</PresentationFormat>
  <Paragraphs>169</Paragraphs>
  <Slides>7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DIN Light</vt:lpstr>
      <vt:lpstr>微软雅黑 Light</vt:lpstr>
      <vt:lpstr>Calibri</vt:lpstr>
      <vt:lpstr>等线</vt:lpstr>
      <vt:lpstr>Segoe UI</vt:lpstr>
      <vt:lpstr>Segoe UI Light</vt:lpstr>
      <vt:lpstr>Segoe Print</vt:lpstr>
      <vt:lpstr>Arial Unicode MS</vt:lpstr>
      <vt:lpstr>等线 Light</vt:lpstr>
      <vt:lpstr>Century Gothic</vt:lpstr>
      <vt:lpstr>-apple-system</vt:lpstr>
      <vt:lpstr>Office 主题​​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张伟崇 张伟崇</dc:creator>
  <cp:lastModifiedBy>吴玮琦</cp:lastModifiedBy>
  <cp:revision>358</cp:revision>
  <dcterms:created xsi:type="dcterms:W3CDTF">2018-12-02T14:41:00Z</dcterms:created>
  <dcterms:modified xsi:type="dcterms:W3CDTF">2024-08-30T02:48:43Z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2019-04-13T11:11:07.3145489Z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9fae1650-fed4-4044-bd57-dbb3842a7978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48FEF651A3B34E2493169879DBDEC9B0_13</vt:lpwstr>
  </property>
  <property fmtid="{D5CDD505-2E9C-101B-9397-08002B2CF9AE}" pid="12" name="KSOProductBuildVer">
    <vt:lpwstr>2052-12.1.0.17857</vt:lpwstr>
  </property>
</Properties>
</file>

<file path=docProps/thumbnail.jpeg>
</file>